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17" r:id="rId2"/>
    <p:sldId id="418" r:id="rId3"/>
    <p:sldId id="419" r:id="rId4"/>
    <p:sldId id="420" r:id="rId5"/>
    <p:sldId id="421" r:id="rId6"/>
    <p:sldId id="422" r:id="rId7"/>
    <p:sldId id="423" r:id="rId8"/>
    <p:sldId id="425" r:id="rId9"/>
    <p:sldId id="429" r:id="rId10"/>
    <p:sldId id="427" r:id="rId11"/>
    <p:sldId id="428" r:id="rId12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9A02F"/>
    <a:srgbClr val="132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7" autoAdjust="0"/>
    <p:restoredTop sz="94343" autoAdjust="0"/>
  </p:normalViewPr>
  <p:slideViewPr>
    <p:cSldViewPr>
      <p:cViewPr varScale="1">
        <p:scale>
          <a:sx n="54" d="100"/>
          <a:sy n="54" d="100"/>
        </p:scale>
        <p:origin x="54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y Urschel" userId="52145871e26fd34d" providerId="LiveId" clId="{E74A2F4E-72B8-4E64-83E3-9DBFBE446F8A}"/>
    <pc:docChg chg="delSld modSld">
      <pc:chgData name="Harry Urschel" userId="52145871e26fd34d" providerId="LiveId" clId="{E74A2F4E-72B8-4E64-83E3-9DBFBE446F8A}" dt="2019-01-11T23:34:00.421" v="1" actId="2696"/>
      <pc:docMkLst>
        <pc:docMk/>
      </pc:docMkLst>
    </pc:docChg>
  </pc:docChgLst>
  <pc:docChgLst>
    <pc:chgData name="Harry Urschel" userId="52145871e26fd34d" providerId="LiveId" clId="{9E3860B0-B397-411C-B3E3-1AD6EFEF92CB}"/>
    <pc:docChg chg="modSld">
      <pc:chgData name="Harry Urschel" userId="52145871e26fd34d" providerId="LiveId" clId="{9E3860B0-B397-411C-B3E3-1AD6EFEF92CB}" dt="2019-01-21T21:36:22.494" v="64" actId="113"/>
      <pc:docMkLst>
        <pc:docMk/>
      </pc:docMkLst>
      <pc:sldChg chg="modSp">
        <pc:chgData name="Harry Urschel" userId="52145871e26fd34d" providerId="LiveId" clId="{9E3860B0-B397-411C-B3E3-1AD6EFEF92CB}" dt="2019-01-21T21:30:11.696" v="12" actId="6549"/>
        <pc:sldMkLst>
          <pc:docMk/>
          <pc:sldMk cId="1275103552" sldId="423"/>
        </pc:sldMkLst>
        <pc:spChg chg="mod">
          <ac:chgData name="Harry Urschel" userId="52145871e26fd34d" providerId="LiveId" clId="{9E3860B0-B397-411C-B3E3-1AD6EFEF92CB}" dt="2019-01-21T21:30:11.696" v="12" actId="6549"/>
          <ac:spMkLst>
            <pc:docMk/>
            <pc:sldMk cId="1275103552" sldId="423"/>
            <ac:spMk id="3" creationId="{00000000-0000-0000-0000-000000000000}"/>
          </ac:spMkLst>
        </pc:spChg>
      </pc:sldChg>
      <pc:sldChg chg="modSp">
        <pc:chgData name="Harry Urschel" userId="52145871e26fd34d" providerId="LiveId" clId="{9E3860B0-B397-411C-B3E3-1AD6EFEF92CB}" dt="2019-01-21T21:36:22.494" v="64" actId="113"/>
        <pc:sldMkLst>
          <pc:docMk/>
          <pc:sldMk cId="4157083162" sldId="427"/>
        </pc:sldMkLst>
        <pc:spChg chg="mod">
          <ac:chgData name="Harry Urschel" userId="52145871e26fd34d" providerId="LiveId" clId="{9E3860B0-B397-411C-B3E3-1AD6EFEF92CB}" dt="2019-01-21T21:34:46.406" v="58" actId="14100"/>
          <ac:spMkLst>
            <pc:docMk/>
            <pc:sldMk cId="4157083162" sldId="427"/>
            <ac:spMk id="3" creationId="{00000000-0000-0000-0000-000000000000}"/>
          </ac:spMkLst>
        </pc:spChg>
        <pc:graphicFrameChg chg="modGraphic">
          <ac:chgData name="Harry Urschel" userId="52145871e26fd34d" providerId="LiveId" clId="{9E3860B0-B397-411C-B3E3-1AD6EFEF92CB}" dt="2019-01-21T21:36:22.494" v="64" actId="113"/>
          <ac:graphicFrameMkLst>
            <pc:docMk/>
            <pc:sldMk cId="4157083162" sldId="427"/>
            <ac:graphicFrameMk id="16" creationId="{93482C3A-5946-4774-9183-2855E278C30A}"/>
          </ac:graphicFrameMkLst>
        </pc:graphicFrameChg>
      </pc:sldChg>
      <pc:sldChg chg="modSp">
        <pc:chgData name="Harry Urschel" userId="52145871e26fd34d" providerId="LiveId" clId="{9E3860B0-B397-411C-B3E3-1AD6EFEF92CB}" dt="2019-01-21T21:35:31.593" v="63" actId="6549"/>
        <pc:sldMkLst>
          <pc:docMk/>
          <pc:sldMk cId="3568619593" sldId="429"/>
        </pc:sldMkLst>
        <pc:spChg chg="mod">
          <ac:chgData name="Harry Urschel" userId="52145871e26fd34d" providerId="LiveId" clId="{9E3860B0-B397-411C-B3E3-1AD6EFEF92CB}" dt="2019-01-21T21:35:31.593" v="63" actId="6549"/>
          <ac:spMkLst>
            <pc:docMk/>
            <pc:sldMk cId="3568619593" sldId="429"/>
            <ac:spMk id="2" creationId="{108DC175-2E3E-41F2-BC4B-DE9DC1D31CA3}"/>
          </ac:spMkLst>
        </pc:spChg>
      </pc:sldChg>
    </pc:docChg>
  </pc:docChgLst>
  <pc:docChgLst>
    <pc:chgData name="Harry Urschel" userId="52145871e26fd34d" providerId="LiveId" clId="{FDDDA509-1C50-4434-B310-44F7AAE4FB72}"/>
    <pc:docChg chg="delSld modSld">
      <pc:chgData name="Harry Urschel" userId="52145871e26fd34d" providerId="LiveId" clId="{FDDDA509-1C50-4434-B310-44F7AAE4FB72}" dt="2019-01-18T04:16:52.026" v="237" actId="20577"/>
      <pc:docMkLst>
        <pc:docMk/>
      </pc:docMkLst>
      <pc:sldChg chg="addSp modSp">
        <pc:chgData name="Harry Urschel" userId="52145871e26fd34d" providerId="LiveId" clId="{FDDDA509-1C50-4434-B310-44F7AAE4FB72}" dt="2019-01-18T04:14:53.584" v="213" actId="1076"/>
        <pc:sldMkLst>
          <pc:docMk/>
          <pc:sldMk cId="0" sldId="417"/>
        </pc:sldMkLst>
        <pc:spChg chg="add mod">
          <ac:chgData name="Harry Urschel" userId="52145871e26fd34d" providerId="LiveId" clId="{FDDDA509-1C50-4434-B310-44F7AAE4FB72}" dt="2019-01-18T04:14:48.175" v="212" actId="1076"/>
          <ac:spMkLst>
            <pc:docMk/>
            <pc:sldMk cId="0" sldId="417"/>
            <ac:spMk id="4" creationId="{3D6F87F9-A358-41BF-85F7-1AF2304300E3}"/>
          </ac:spMkLst>
        </pc:spChg>
        <pc:spChg chg="mod">
          <ac:chgData name="Harry Urschel" userId="52145871e26fd34d" providerId="LiveId" clId="{FDDDA509-1C50-4434-B310-44F7AAE4FB72}" dt="2019-01-18T04:10:23.944" v="131" actId="1076"/>
          <ac:spMkLst>
            <pc:docMk/>
            <pc:sldMk cId="0" sldId="417"/>
            <ac:spMk id="13314" creationId="{00000000-0000-0000-0000-000000000000}"/>
          </ac:spMkLst>
        </pc:spChg>
        <pc:picChg chg="add mod">
          <ac:chgData name="Harry Urschel" userId="52145871e26fd34d" providerId="LiveId" clId="{FDDDA509-1C50-4434-B310-44F7AAE4FB72}" dt="2019-01-18T04:14:53.584" v="213" actId="1076"/>
          <ac:picMkLst>
            <pc:docMk/>
            <pc:sldMk cId="0" sldId="417"/>
            <ac:picMk id="3" creationId="{D7202750-0842-44E9-A145-249EDFC5ED3C}"/>
          </ac:picMkLst>
        </pc:picChg>
      </pc:sldChg>
      <pc:sldChg chg="modSp">
        <pc:chgData name="Harry Urschel" userId="52145871e26fd34d" providerId="LiveId" clId="{FDDDA509-1C50-4434-B310-44F7AAE4FB72}" dt="2019-01-18T04:16:52.026" v="237" actId="20577"/>
        <pc:sldMkLst>
          <pc:docMk/>
          <pc:sldMk cId="2409583396" sldId="425"/>
        </pc:sldMkLst>
        <pc:spChg chg="mod">
          <ac:chgData name="Harry Urschel" userId="52145871e26fd34d" providerId="LiveId" clId="{FDDDA509-1C50-4434-B310-44F7AAE4FB72}" dt="2019-01-18T04:16:52.026" v="237" actId="20577"/>
          <ac:spMkLst>
            <pc:docMk/>
            <pc:sldMk cId="2409583396" sldId="42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A6503560-6050-4E69-B72D-8773854E7B25}" type="datetimeFigureOut">
              <a:rPr lang="en-US"/>
              <a:pPr>
                <a:defRPr/>
              </a:pPr>
              <a:t>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C380077-F277-4264-868B-CE71DA66B2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022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01EF47-B921-4692-A714-B2FD13B1391B}" type="datetimeFigureOut">
              <a:rPr lang="en-US"/>
              <a:pPr>
                <a:defRPr/>
              </a:pPr>
              <a:t>1/21/2019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67F5C86-0045-4758-8B4F-3034B24B86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4357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1" y="228600"/>
            <a:ext cx="3460751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5410200"/>
            <a:ext cx="12192000" cy="1447800"/>
          </a:xfrm>
          <a:prstGeom prst="rect">
            <a:avLst/>
          </a:prstGeom>
          <a:solidFill>
            <a:srgbClr val="5048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4722814"/>
            <a:ext cx="12215284" cy="693737"/>
          </a:xfrm>
          <a:prstGeom prst="rect">
            <a:avLst/>
          </a:prstGeom>
          <a:solidFill>
            <a:srgbClr val="C2B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 rot="19128499" flipV="1">
            <a:off x="5700185" y="5019675"/>
            <a:ext cx="7387167" cy="44450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 rot="17909402" flipV="1">
            <a:off x="6607969" y="3806561"/>
            <a:ext cx="6824662" cy="59267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 flipV="1">
            <a:off x="0" y="5387975"/>
            <a:ext cx="12192000" cy="46038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 algn="l">
              <a:defRPr lang="en-US" sz="4800" b="1" kern="1200" dirty="0">
                <a:solidFill>
                  <a:srgbClr val="50483F"/>
                </a:solidFill>
                <a:latin typeface="+mn-lt"/>
                <a:ea typeface="MS Gothic" pitchFamily="49" charset="-128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8636000" cy="914400"/>
          </a:xfrm>
        </p:spPr>
        <p:txBody>
          <a:bodyPr>
            <a:noAutofit/>
          </a:bodyPr>
          <a:lstStyle>
            <a:lvl1pPr marL="0" indent="0" algn="l">
              <a:buNone/>
              <a:defRPr lang="en-US" sz="4400" b="0" kern="1200" dirty="0">
                <a:solidFill>
                  <a:srgbClr val="50483F"/>
                </a:solidFill>
                <a:latin typeface="+mn-lt"/>
                <a:ea typeface="MS Gothic" pitchFamily="49" charset="-128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fld id="{522A7784-6E70-4043-B816-45A72A9461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33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rgbClr val="5048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5715001"/>
            <a:ext cx="12215284" cy="371475"/>
          </a:xfrm>
          <a:prstGeom prst="rect">
            <a:avLst/>
          </a:prstGeom>
          <a:solidFill>
            <a:srgbClr val="C2B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 flipV="1">
            <a:off x="1" y="6086475"/>
            <a:ext cx="12215284" cy="46038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 rot="19128499" flipV="1">
            <a:off x="8161868" y="5695950"/>
            <a:ext cx="4576233" cy="46038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 rot="17909402" flipV="1">
            <a:off x="8371946" y="4765146"/>
            <a:ext cx="4670425" cy="61384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AE9B2-164A-465A-BEC9-ACD2DF942717}" type="datetimeFigureOut">
              <a:rPr lang="en-US"/>
              <a:pPr>
                <a:defRPr/>
              </a:pPr>
              <a:t>1/21/2019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fld id="{82C66344-605E-4054-A474-73ADA32FC4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85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rgbClr val="5048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5715001"/>
            <a:ext cx="12215284" cy="371475"/>
          </a:xfrm>
          <a:prstGeom prst="rect">
            <a:avLst/>
          </a:prstGeom>
          <a:solidFill>
            <a:srgbClr val="C2B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 flipV="1">
            <a:off x="1" y="6086475"/>
            <a:ext cx="12215284" cy="46038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 rot="19128499" flipV="1">
            <a:off x="8161868" y="5695950"/>
            <a:ext cx="4576233" cy="46038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 rot="17909402" flipV="1">
            <a:off x="8371946" y="4765146"/>
            <a:ext cx="4670425" cy="61384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4B3CD-321B-4575-88B6-8FE7FE23EB34}" type="datetimeFigureOut">
              <a:rPr lang="en-US"/>
              <a:pPr>
                <a:defRPr/>
              </a:pPr>
              <a:t>1/21/2019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fld id="{7AA3AA80-912B-478A-9EAD-510AC0A8AC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41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rgbClr val="5048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5715001"/>
            <a:ext cx="12215284" cy="371475"/>
          </a:xfrm>
          <a:prstGeom prst="rect">
            <a:avLst/>
          </a:prstGeom>
          <a:solidFill>
            <a:srgbClr val="C2B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 flipV="1">
            <a:off x="0" y="6086475"/>
            <a:ext cx="12192000" cy="46038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 rot="19128499" flipV="1">
            <a:off x="8161868" y="5695950"/>
            <a:ext cx="4576233" cy="46038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 rot="17909402" flipV="1">
            <a:off x="8371946" y="4765146"/>
            <a:ext cx="4670425" cy="61384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E3FFA-85EE-429D-94D4-3E43C31A1F06}" type="datetimeFigureOut">
              <a:rPr lang="en-US"/>
              <a:pPr>
                <a:defRPr/>
              </a:pPr>
              <a:t>1/21/2019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fld id="{AD33769D-36D9-47B4-8E81-501CBCBD80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98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5410200"/>
            <a:ext cx="12192000" cy="1447800"/>
          </a:xfrm>
          <a:prstGeom prst="rect">
            <a:avLst/>
          </a:prstGeom>
          <a:solidFill>
            <a:srgbClr val="5048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1" y="228600"/>
            <a:ext cx="3460751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4722814"/>
            <a:ext cx="12215284" cy="693737"/>
          </a:xfrm>
          <a:prstGeom prst="rect">
            <a:avLst/>
          </a:prstGeom>
          <a:solidFill>
            <a:srgbClr val="C2B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 rot="19128499" flipV="1">
            <a:off x="5700185" y="5019675"/>
            <a:ext cx="7387167" cy="44450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 rot="17909402" flipV="1">
            <a:off x="6607969" y="3806561"/>
            <a:ext cx="6824662" cy="59267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 flipV="1">
            <a:off x="0" y="5387975"/>
            <a:ext cx="12192000" cy="46038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286000"/>
            <a:ext cx="8688916" cy="1550194"/>
          </a:xfrm>
        </p:spPr>
        <p:txBody>
          <a:bodyPr anchor="b">
            <a:noAutofit/>
          </a:bodyPr>
          <a:lstStyle>
            <a:lvl1pPr marL="0" indent="0">
              <a:buNone/>
              <a:defRPr sz="4800" b="1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</a:t>
            </a:r>
          </a:p>
          <a:p>
            <a:pPr lvl="0"/>
            <a:r>
              <a:rPr lang="en-US" dirty="0" err="1"/>
              <a:t>Unbold</a:t>
            </a:r>
            <a:r>
              <a:rPr lang="en-US" dirty="0"/>
              <a:t> this line, 44pt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fld id="{682D3740-858B-4DC9-BE15-2A70250AD2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33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rgbClr val="5048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5715001"/>
            <a:ext cx="12215284" cy="371475"/>
          </a:xfrm>
          <a:prstGeom prst="rect">
            <a:avLst/>
          </a:prstGeom>
          <a:solidFill>
            <a:srgbClr val="C2B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 flipV="1">
            <a:off x="1" y="6086475"/>
            <a:ext cx="12215284" cy="46038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 rot="19128499" flipV="1">
            <a:off x="8161868" y="5695950"/>
            <a:ext cx="4576233" cy="46038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 rot="17909402" flipV="1">
            <a:off x="8371946" y="4765146"/>
            <a:ext cx="4670425" cy="61384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6BA5B-4EA2-47D4-972A-94A9B71DCC2F}" type="datetimeFigureOut">
              <a:rPr lang="en-US"/>
              <a:pPr>
                <a:defRPr/>
              </a:pPr>
              <a:t>1/21/2019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fld id="{493C1A81-0C6D-422E-82C1-735299E2F2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12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rgbClr val="5048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" y="5715001"/>
            <a:ext cx="12215284" cy="371475"/>
          </a:xfrm>
          <a:prstGeom prst="rect">
            <a:avLst/>
          </a:prstGeom>
          <a:solidFill>
            <a:srgbClr val="C2B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 flipV="1">
            <a:off x="1" y="6086475"/>
            <a:ext cx="12215284" cy="46038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 rot="19128499" flipV="1">
            <a:off x="8161868" y="5695950"/>
            <a:ext cx="4576233" cy="46038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 rot="17909402">
            <a:off x="8288074" y="4759591"/>
            <a:ext cx="4706937" cy="61383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FB922-965C-45B2-AC3F-E7A6EB7BCE4B}" type="datetimeFigureOut">
              <a:rPr lang="en-US"/>
              <a:pPr>
                <a:defRPr/>
              </a:pPr>
              <a:t>1/21/2019</a:t>
            </a:fld>
            <a:endParaRPr lang="en-US" dirty="0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fld id="{3796560E-AE2C-4D90-AA69-5672FCA4B7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82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rgbClr val="5048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5715001"/>
            <a:ext cx="12215284" cy="371475"/>
          </a:xfrm>
          <a:prstGeom prst="rect">
            <a:avLst/>
          </a:prstGeom>
          <a:solidFill>
            <a:srgbClr val="C2B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 flipV="1">
            <a:off x="1" y="6086475"/>
            <a:ext cx="12215284" cy="46038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 rot="19128499" flipV="1">
            <a:off x="8161868" y="5695950"/>
            <a:ext cx="4576233" cy="46038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 rot="17909402" flipV="1">
            <a:off x="8371946" y="4765146"/>
            <a:ext cx="4670425" cy="61384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114E8-C844-4E6D-99E5-03AD6EC51B12}" type="datetimeFigureOut">
              <a:rPr lang="en-US"/>
              <a:pPr>
                <a:defRPr/>
              </a:pPr>
              <a:t>1/21/2019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fld id="{886A67F7-509F-4EEB-B1AC-DAC89F287A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58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rgbClr val="5048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" y="5715001"/>
            <a:ext cx="12215284" cy="371475"/>
          </a:xfrm>
          <a:prstGeom prst="rect">
            <a:avLst/>
          </a:prstGeom>
          <a:solidFill>
            <a:srgbClr val="C2B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 flipV="1">
            <a:off x="1" y="6086475"/>
            <a:ext cx="12215284" cy="46038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rot="19128499" flipV="1">
            <a:off x="8161868" y="5695950"/>
            <a:ext cx="4576233" cy="46038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17909402" flipV="1">
            <a:off x="8371946" y="4765146"/>
            <a:ext cx="4670425" cy="61384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C9AED-17E5-44F0-9C98-C543E08DAABE}" type="datetimeFigureOut">
              <a:rPr lang="en-US"/>
              <a:pPr>
                <a:defRPr/>
              </a:pPr>
              <a:t>1/21/2019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fld id="{CA6619FF-C752-49F6-9A6D-C3E82A8CD8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74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rgbClr val="5048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5715001"/>
            <a:ext cx="12215284" cy="371475"/>
          </a:xfrm>
          <a:prstGeom prst="rect">
            <a:avLst/>
          </a:prstGeom>
          <a:solidFill>
            <a:srgbClr val="C2B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 flipV="1">
            <a:off x="0" y="6086475"/>
            <a:ext cx="12192000" cy="46038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 rot="19128499" flipV="1">
            <a:off x="8159751" y="5695950"/>
            <a:ext cx="4578349" cy="46038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 rot="17909402" flipV="1">
            <a:off x="8371946" y="4765146"/>
            <a:ext cx="4670425" cy="61384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38805-0F81-4C10-AE00-F8882E562FAD}" type="datetimeFigureOut">
              <a:rPr lang="en-US"/>
              <a:pPr>
                <a:defRPr/>
              </a:pPr>
              <a:t>1/21/2019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fld id="{7A84B90D-CD0D-47B3-A4C1-B72C119DF3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97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rgbClr val="5048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5715001"/>
            <a:ext cx="12215284" cy="371475"/>
          </a:xfrm>
          <a:prstGeom prst="rect">
            <a:avLst/>
          </a:prstGeom>
          <a:solidFill>
            <a:srgbClr val="C2B5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 flipV="1">
            <a:off x="0" y="6086475"/>
            <a:ext cx="12217400" cy="46038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 rot="19128499" flipV="1">
            <a:off x="8161868" y="5695950"/>
            <a:ext cx="4576233" cy="46038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 rot="17909402" flipV="1">
            <a:off x="8371946" y="4765146"/>
            <a:ext cx="4670425" cy="61384"/>
          </a:xfrm>
          <a:prstGeom prst="rect">
            <a:avLst/>
          </a:prstGeom>
          <a:solidFill>
            <a:srgbClr val="E89D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F6100-AF11-47FB-957A-717A68DACFCA}" type="datetimeFigureOut">
              <a:rPr lang="en-US"/>
              <a:pPr>
                <a:defRPr/>
              </a:pPr>
              <a:t>1/21/2019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fld id="{CEEF0FC0-4282-4802-ACB3-EEB80F7C13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84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0F541F-920F-4C73-BE1A-D317BAAAF6E3}" type="datetimeFigureOut">
              <a:rPr lang="en-US"/>
              <a:pPr>
                <a:defRPr/>
              </a:pPr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05EBC1D-F0E0-44D2-A2B4-19A02F1455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lang="en-US" sz="4400" b="1" kern="1200" dirty="0">
          <a:solidFill>
            <a:srgbClr val="50483F"/>
          </a:solidFill>
          <a:latin typeface="+mn-lt"/>
          <a:ea typeface="MS Gothic" pitchFamily="49" charset="-128"/>
          <a:cs typeface="+mn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50483F"/>
          </a:solidFill>
          <a:latin typeface="Calibri" pitchFamily="34" charset="0"/>
          <a:ea typeface="MS Gothic" pitchFamily="4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50483F"/>
          </a:solidFill>
          <a:latin typeface="Calibri" pitchFamily="34" charset="0"/>
          <a:ea typeface="MS Gothic" pitchFamily="4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50483F"/>
          </a:solidFill>
          <a:latin typeface="Calibri" pitchFamily="34" charset="0"/>
          <a:ea typeface="MS Gothic" pitchFamily="4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50483F"/>
          </a:solidFill>
          <a:latin typeface="Calibri" pitchFamily="34" charset="0"/>
          <a:ea typeface="MS Gothic" pitchFamily="49" charset="-128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50483F"/>
          </a:solidFill>
          <a:latin typeface="Sensibility" pitchFamily="50" charset="0"/>
          <a:ea typeface="MS Gothic" pitchFamily="49" charset="-128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50483F"/>
          </a:solidFill>
          <a:latin typeface="Sensibility" pitchFamily="50" charset="0"/>
          <a:ea typeface="MS Gothic" pitchFamily="49" charset="-128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50483F"/>
          </a:solidFill>
          <a:latin typeface="Sensibility" pitchFamily="50" charset="0"/>
          <a:ea typeface="MS Gothic" pitchFamily="49" charset="-128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50483F"/>
          </a:solidFill>
          <a:latin typeface="Sensibility" pitchFamily="50" charset="0"/>
          <a:ea typeface="MS Gothic" pitchFamily="4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bob@gmail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10972800" cy="2743199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The Right First Impression With Your Resume As A </a:t>
            </a:r>
            <a:br>
              <a:rPr lang="en-US" sz="5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Manager</a:t>
            </a:r>
            <a:endParaRPr lang="en-US" altLang="en-US" sz="5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202750-0842-44E9-A145-249EDFC5ED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711" y="4952999"/>
            <a:ext cx="4752977" cy="7054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D6F87F9-A358-41BF-85F7-1AF2304300E3}"/>
              </a:ext>
            </a:extLst>
          </p:cNvPr>
          <p:cNvSpPr txBox="1"/>
          <p:nvPr/>
        </p:nvSpPr>
        <p:spPr>
          <a:xfrm>
            <a:off x="4648200" y="3843634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002060"/>
                </a:solidFill>
              </a:rPr>
              <a:t>Harry Urschel</a:t>
            </a:r>
          </a:p>
          <a:p>
            <a:pPr algn="ctr"/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Senior Partner </a:t>
            </a:r>
          </a:p>
          <a:p>
            <a:pPr algn="ctr"/>
            <a:r>
              <a:rPr lang="en-US" b="1" i="1" dirty="0">
                <a:solidFill>
                  <a:srgbClr val="002060"/>
                </a:solidFill>
              </a:rPr>
              <a:t>www.hansenback.com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0"/>
            <a:ext cx="11049000" cy="6806372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2400" b="1" dirty="0"/>
              <a:t>Bob Smith</a:t>
            </a:r>
          </a:p>
          <a:p>
            <a:pPr marL="0" indent="0" algn="ctr">
              <a:buNone/>
            </a:pPr>
            <a:r>
              <a:rPr lang="en-US" sz="1200" dirty="0"/>
              <a:t>Eden Prairie, MN	       	                                            (952) 123-4567		             		          </a:t>
            </a:r>
            <a:r>
              <a:rPr lang="en-US" sz="1200" dirty="0">
                <a:hlinkClick r:id="rId2"/>
              </a:rPr>
              <a:t>bob@gmail.com</a:t>
            </a:r>
            <a:br>
              <a:rPr lang="en-US" sz="1800" dirty="0"/>
            </a:br>
            <a:br>
              <a:rPr lang="en-US" sz="1800" dirty="0"/>
            </a:br>
            <a:r>
              <a:rPr lang="en-US" sz="2800" b="1" dirty="0"/>
              <a:t>PROJECT MANAGER</a:t>
            </a:r>
            <a:br>
              <a:rPr lang="en-US" sz="2800" b="1" dirty="0"/>
            </a:br>
            <a:r>
              <a:rPr lang="en-US" sz="1800" dirty="0"/>
              <a:t>Certified Project Leader with proven results and experience in delivering Information Technology initiatives that achieved desired objectives and improved processes and results for the organizations.</a:t>
            </a:r>
          </a:p>
          <a:p>
            <a:pPr marL="0" indent="0" algn="ctr">
              <a:buNone/>
            </a:pPr>
            <a:br>
              <a:rPr lang="en-US" sz="1600" b="1" dirty="0"/>
            </a:br>
            <a:r>
              <a:rPr lang="en-US" sz="1800" b="1" dirty="0"/>
              <a:t>Experience includes</a:t>
            </a:r>
            <a:endParaRPr lang="en-US" sz="1800" dirty="0"/>
          </a:p>
          <a:p>
            <a:pPr marL="0" indent="0" algn="ctr">
              <a:buNone/>
              <a:defRPr/>
            </a:pPr>
            <a:endParaRPr lang="en-US" sz="1800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3482C3A-5946-4774-9183-2855E278C3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775300"/>
              </p:ext>
            </p:extLst>
          </p:nvPr>
        </p:nvGraphicFramePr>
        <p:xfrm>
          <a:off x="1524000" y="2510694"/>
          <a:ext cx="9067800" cy="1266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3900">
                  <a:extLst>
                    <a:ext uri="{9D8B030D-6E8A-4147-A177-3AD203B41FA5}">
                      <a16:colId xmlns:a16="http://schemas.microsoft.com/office/drawing/2014/main" val="2896159055"/>
                    </a:ext>
                  </a:extLst>
                </a:gridCol>
                <a:gridCol w="4533900">
                  <a:extLst>
                    <a:ext uri="{9D8B030D-6E8A-4147-A177-3AD203B41FA5}">
                      <a16:colId xmlns:a16="http://schemas.microsoft.com/office/drawing/2014/main" val="3192652299"/>
                    </a:ext>
                  </a:extLst>
                </a:gridCol>
              </a:tblGrid>
              <a:tr h="3954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➢"/>
                      </a:pPr>
                      <a:r>
                        <a:rPr lang="en-US" sz="1800" u="none" strike="noStrike">
                          <a:effectLst/>
                        </a:rPr>
                        <a:t>Multiple Formal Methodologies</a:t>
                      </a:r>
                      <a:endParaRPr lang="en-US" sz="180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➢"/>
                      </a:pPr>
                      <a:r>
                        <a:rPr lang="en-US" sz="1800" u="none" strike="noStrike">
                          <a:effectLst/>
                        </a:rPr>
                        <a:t>Consistent on-time project delivery</a:t>
                      </a:r>
                      <a:endParaRPr lang="en-US" sz="180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9416813"/>
                  </a:ext>
                </a:extLst>
              </a:tr>
              <a:tr h="3954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➢"/>
                      </a:pPr>
                      <a:r>
                        <a:rPr lang="en-US" sz="1800" b="1" u="none" strike="noStrike" dirty="0">
                          <a:effectLst/>
                        </a:rPr>
                        <a:t>PMP</a:t>
                      </a:r>
                      <a:r>
                        <a:rPr lang="en-US" sz="1800" u="none" strike="noStrike" dirty="0">
                          <a:effectLst/>
                        </a:rPr>
                        <a:t> Certification</a:t>
                      </a:r>
                      <a:endParaRPr lang="en-US" sz="180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➢"/>
                      </a:pPr>
                      <a:r>
                        <a:rPr lang="en-US" sz="1800" u="none" strike="noStrike">
                          <a:effectLst/>
                        </a:rPr>
                        <a:t>Staying within project budgets</a:t>
                      </a:r>
                      <a:endParaRPr lang="en-US" sz="180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5950712"/>
                  </a:ext>
                </a:extLst>
              </a:tr>
              <a:tr h="3954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➢"/>
                      </a:pPr>
                      <a:r>
                        <a:rPr lang="en-US" sz="1800" u="none" strike="noStrike">
                          <a:effectLst/>
                        </a:rPr>
                        <a:t>Agile Scrum Master</a:t>
                      </a:r>
                      <a:endParaRPr lang="en-US" sz="180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➢"/>
                      </a:pPr>
                      <a:r>
                        <a:rPr lang="en-US" sz="1800" u="none" strike="noStrike" dirty="0">
                          <a:effectLst/>
                        </a:rPr>
                        <a:t>Managing successful teams and resources</a:t>
                      </a:r>
                      <a:endParaRPr lang="en-US" sz="180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7287508"/>
                  </a:ext>
                </a:extLst>
              </a:tr>
            </a:tbl>
          </a:graphicData>
        </a:graphic>
      </p:graphicFrame>
      <p:sp>
        <p:nvSpPr>
          <p:cNvPr id="19" name="Rectangle 12">
            <a:extLst>
              <a:ext uri="{FF2B5EF4-FFF2-40B4-BE49-F238E27FC236}">
                <a16:creationId xmlns:a16="http://schemas.microsoft.com/office/drawing/2014/main" id="{5BE8BAB3-8DA4-4C1F-BB2F-41376062B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502" y="3777138"/>
            <a:ext cx="10210800" cy="45719"/>
          </a:xfrm>
          <a:prstGeom prst="rect">
            <a:avLst/>
          </a:prstGeom>
          <a:solidFill>
            <a:srgbClr val="A0A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CFE2C91-607F-42F5-BB34-320B0987C983}"/>
              </a:ext>
            </a:extLst>
          </p:cNvPr>
          <p:cNvSpPr/>
          <p:nvPr/>
        </p:nvSpPr>
        <p:spPr>
          <a:xfrm>
            <a:off x="1008502" y="3819400"/>
            <a:ext cx="10210800" cy="2986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PROFESSIONAL EXPERIENCE</a:t>
            </a:r>
            <a:br>
              <a:rPr lang="en-US" sz="1100" b="1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</a:br>
            <a:endParaRPr lang="en-US" dirty="0">
              <a:solidFill>
                <a:srgbClr val="000000"/>
              </a:solidFill>
              <a:latin typeface="+mj-lt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ABC Company</a:t>
            </a:r>
            <a:r>
              <a:rPr lang="en-US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			   </a:t>
            </a:r>
            <a:r>
              <a:rPr lang="en-US" i="1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Senior IT Project Manager</a:t>
            </a:r>
            <a:r>
              <a:rPr lang="en-US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			</a:t>
            </a:r>
            <a:r>
              <a:rPr lang="en-US" b="1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        </a:t>
            </a:r>
            <a:r>
              <a:rPr lang="en-US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2004 - Present</a:t>
            </a:r>
          </a:p>
          <a:p>
            <a:pPr marL="342900" lvl="0" indent="-342900">
              <a:buFont typeface="Arial" panose="020B0604020202020204" pitchFamily="34" charset="0"/>
              <a:buChar char="➢"/>
            </a:pPr>
            <a:r>
              <a:rPr lang="en-US" dirty="0">
                <a:latin typeface="+mj-lt"/>
              </a:rPr>
              <a:t>Led successful application development project </a:t>
            </a:r>
            <a:r>
              <a:rPr lang="en-US" b="1" dirty="0">
                <a:latin typeface="+mj-lt"/>
              </a:rPr>
              <a:t>teams up to 15 people</a:t>
            </a:r>
            <a:r>
              <a:rPr lang="en-US" dirty="0">
                <a:latin typeface="+mj-lt"/>
              </a:rPr>
              <a:t> including architects, developers and business analysts, minimizing turnover and achieving greater results through continuity.</a:t>
            </a:r>
            <a:br>
              <a:rPr lang="en-US" dirty="0">
                <a:latin typeface="+mj-lt"/>
              </a:rPr>
            </a:br>
            <a:endParaRPr lang="en-US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➢"/>
            </a:pPr>
            <a:r>
              <a:rPr lang="en-US" dirty="0">
                <a:latin typeface="+mj-lt"/>
              </a:rPr>
              <a:t>Achieved budget goals, managing project </a:t>
            </a:r>
            <a:r>
              <a:rPr lang="en-US" b="1" dirty="0">
                <a:latin typeface="+mj-lt"/>
              </a:rPr>
              <a:t>budgets up to $1M</a:t>
            </a:r>
            <a:r>
              <a:rPr lang="en-US" dirty="0">
                <a:latin typeface="+mj-lt"/>
              </a:rPr>
              <a:t>. Minimized scope-creep while strategically accommodating additional requests without allowing expenses to spiral upward.</a:t>
            </a:r>
            <a:br>
              <a:rPr lang="en-US" dirty="0">
                <a:latin typeface="+mj-lt"/>
              </a:rPr>
            </a:br>
            <a:endParaRPr lang="en-US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➢"/>
            </a:pPr>
            <a:r>
              <a:rPr lang="en-US" dirty="0">
                <a:latin typeface="+mj-lt"/>
              </a:rPr>
              <a:t>Applied </a:t>
            </a:r>
            <a:r>
              <a:rPr lang="en-US" b="1" dirty="0">
                <a:latin typeface="+mj-lt"/>
              </a:rPr>
              <a:t>Agile</a:t>
            </a:r>
            <a:r>
              <a:rPr lang="en-US" dirty="0">
                <a:latin typeface="+mj-lt"/>
              </a:rPr>
              <a:t> project methodologies; completing all projects on or before pre-established deadlines.</a:t>
            </a:r>
            <a:endParaRPr lang="en-US" u="none" strike="noStrike" dirty="0">
              <a:effectLst/>
              <a:latin typeface="+mj-lt"/>
            </a:endParaRP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93BB1848-CBAC-400A-A461-12A189E95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502" y="685800"/>
            <a:ext cx="10210800" cy="45719"/>
          </a:xfrm>
          <a:prstGeom prst="rect">
            <a:avLst/>
          </a:prstGeom>
          <a:solidFill>
            <a:srgbClr val="A0A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83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A,B,C’s of a Good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20393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 b="1" dirty="0"/>
              <a:t>A: </a:t>
            </a:r>
            <a:r>
              <a:rPr lang="en-US" altLang="en-US" sz="2400" dirty="0"/>
              <a:t>Accuracy</a:t>
            </a:r>
            <a:br>
              <a:rPr lang="en-US" altLang="en-US" sz="2400" dirty="0"/>
            </a:br>
            <a:r>
              <a:rPr lang="en-US" altLang="en-US" sz="2400" dirty="0"/>
              <a:t>	Honest </a:t>
            </a:r>
            <a:r>
              <a:rPr lang="en-US" altLang="en-US" sz="2400" i="1" dirty="0"/>
              <a:t>facts</a:t>
            </a:r>
            <a:r>
              <a:rPr lang="en-US" altLang="en-US" sz="2400" dirty="0"/>
              <a:t> of your responsibilities and achievements </a:t>
            </a:r>
            <a:br>
              <a:rPr lang="en-US" altLang="en-US" sz="2400" dirty="0"/>
            </a:br>
            <a:endParaRPr lang="en-US" altLang="en-US" sz="2400" dirty="0"/>
          </a:p>
          <a:p>
            <a:pPr eaLnBrk="1" hangingPunct="1"/>
            <a:r>
              <a:rPr lang="en-US" altLang="en-US" sz="2400" b="1" dirty="0"/>
              <a:t>B:</a:t>
            </a:r>
            <a:r>
              <a:rPr lang="en-US" altLang="en-US" sz="2400" dirty="0"/>
              <a:t> Brevity</a:t>
            </a:r>
            <a:br>
              <a:rPr lang="en-US" altLang="en-US" sz="2400" dirty="0"/>
            </a:br>
            <a:r>
              <a:rPr lang="en-US" altLang="en-US" sz="2400" dirty="0"/>
              <a:t>	Short </a:t>
            </a:r>
            <a:r>
              <a:rPr lang="en-US" altLang="en-US" sz="2400" i="1" dirty="0"/>
              <a:t>substantive</a:t>
            </a:r>
            <a:r>
              <a:rPr lang="en-US" altLang="en-US" sz="2400" dirty="0"/>
              <a:t> lines beat paragraphs </a:t>
            </a:r>
            <a:r>
              <a:rPr lang="en-US" altLang="en-US" sz="2400" i="1" dirty="0"/>
              <a:t>every</a:t>
            </a:r>
            <a:r>
              <a:rPr lang="en-US" altLang="en-US" sz="2400" dirty="0"/>
              <a:t> time!</a:t>
            </a:r>
            <a:br>
              <a:rPr lang="en-US" altLang="en-US" sz="2400" dirty="0"/>
            </a:br>
            <a:endParaRPr lang="en-US" altLang="en-US" sz="2400" dirty="0"/>
          </a:p>
          <a:p>
            <a:pPr eaLnBrk="1" hangingPunct="1"/>
            <a:r>
              <a:rPr lang="en-US" altLang="en-US" sz="2400" b="1" dirty="0"/>
              <a:t>C:</a:t>
            </a:r>
            <a:r>
              <a:rPr lang="en-US" altLang="en-US" sz="2400" dirty="0"/>
              <a:t> Clarity</a:t>
            </a:r>
            <a:br>
              <a:rPr lang="en-US" altLang="en-US" sz="2400" dirty="0"/>
            </a:br>
            <a:r>
              <a:rPr lang="en-US" altLang="en-US" sz="2400" dirty="0"/>
              <a:t>	</a:t>
            </a:r>
            <a:r>
              <a:rPr lang="en-US" altLang="en-US" sz="2400" i="1" dirty="0"/>
              <a:t>Connect the dots between your experience and the job!</a:t>
            </a:r>
            <a:br>
              <a:rPr lang="en-US" altLang="en-US" sz="2400" dirty="0"/>
            </a:br>
            <a:br>
              <a:rPr lang="en-US" altLang="en-US" sz="2400" dirty="0"/>
            </a:br>
            <a:r>
              <a:rPr lang="en-US" altLang="en-US" sz="2400" dirty="0"/>
              <a:t>						By Susan Whitcomb</a:t>
            </a:r>
            <a:endParaRPr lang="en-US" altLang="en-US" sz="2400" b="1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101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Understanding the Process…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11811000" cy="4525963"/>
          </a:xfrm>
        </p:spPr>
        <p:txBody>
          <a:bodyPr/>
          <a:lstStyle/>
          <a:p>
            <a:r>
              <a:rPr lang="en-US" altLang="en-US" sz="3600" b="1" dirty="0">
                <a:latin typeface="Calibri" panose="020F0502020204030204" pitchFamily="34" charset="0"/>
              </a:rPr>
              <a:t>What happens when we send a resume to an employer???</a:t>
            </a:r>
            <a:br>
              <a:rPr lang="en-US" altLang="en-US" sz="3600" b="1" dirty="0">
                <a:latin typeface="Calibri" panose="020F0502020204030204" pitchFamily="34" charset="0"/>
              </a:rPr>
            </a:br>
            <a:endParaRPr lang="en-US" altLang="en-US" sz="3600" b="1" dirty="0">
              <a:latin typeface="Calibri" panose="020F0502020204030204" pitchFamily="34" charset="0"/>
            </a:endParaRPr>
          </a:p>
          <a:p>
            <a:r>
              <a:rPr lang="en-US" altLang="en-US" sz="3600" b="1" dirty="0">
                <a:latin typeface="Calibri" panose="020F0502020204030204" pitchFamily="34" charset="0"/>
              </a:rPr>
              <a:t>Hint… </a:t>
            </a:r>
          </a:p>
          <a:p>
            <a:pPr marL="400050" lvl="1" indent="0">
              <a:buNone/>
            </a:pPr>
            <a:r>
              <a:rPr lang="en-US" altLang="en-US" b="1" dirty="0">
                <a:latin typeface="Calibri" panose="020F0502020204030204" pitchFamily="34" charset="0"/>
              </a:rPr>
              <a:t>NOT: </a:t>
            </a:r>
          </a:p>
          <a:p>
            <a:pPr marL="400050" lvl="1" indent="0">
              <a:buNone/>
            </a:pPr>
            <a:r>
              <a:rPr lang="en-US" altLang="en-US" b="1" i="1" dirty="0">
                <a:latin typeface="Calibri" panose="020F0502020204030204" pitchFamily="34" charset="0"/>
              </a:rPr>
              <a:t>“Let me read this whole resume and figure out how we might use this person in our organization!”</a:t>
            </a:r>
            <a:endParaRPr lang="en-US" altLang="en-US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1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What REALLY happens…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1700" y="1417638"/>
            <a:ext cx="7848600" cy="4525963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Keyword Search of Database / Emails</a:t>
            </a:r>
            <a:br>
              <a:rPr lang="en-US" altLang="en-US" sz="2800" b="1" dirty="0"/>
            </a:br>
            <a:endParaRPr lang="en-US" altLang="en-US" sz="2800" b="1" dirty="0"/>
          </a:p>
          <a:p>
            <a:pPr eaLnBrk="1" hangingPunct="1"/>
            <a:r>
              <a:rPr lang="en-US" altLang="en-US" sz="2800" b="1" dirty="0"/>
              <a:t>5 to 20 second scan</a:t>
            </a:r>
            <a:br>
              <a:rPr lang="en-US" altLang="en-US" sz="2800" b="1" dirty="0"/>
            </a:br>
            <a:endParaRPr lang="en-US" altLang="en-US" sz="2800" b="1" dirty="0"/>
          </a:p>
          <a:p>
            <a:pPr eaLnBrk="1" hangingPunct="1"/>
            <a:r>
              <a:rPr lang="en-US" altLang="en-US" sz="2800" b="1" dirty="0"/>
              <a:t>Look at Work History first</a:t>
            </a:r>
            <a:br>
              <a:rPr lang="en-US" altLang="en-US" sz="2800" b="1" dirty="0"/>
            </a:br>
            <a:endParaRPr lang="en-US" altLang="en-US" sz="2800" b="1" dirty="0"/>
          </a:p>
          <a:p>
            <a:pPr eaLnBrk="1" hangingPunct="1"/>
            <a:r>
              <a:rPr lang="en-US" altLang="en-US" sz="2800" b="1" dirty="0"/>
              <a:t>Look for reasons to reject</a:t>
            </a:r>
            <a:br>
              <a:rPr lang="en-US" altLang="en-US" sz="2800" b="1" dirty="0"/>
            </a:br>
            <a:endParaRPr lang="en-US" altLang="en-US" sz="2800" b="1" dirty="0"/>
          </a:p>
          <a:p>
            <a:pPr eaLnBrk="1" hangingPunct="1"/>
            <a:r>
              <a:rPr lang="en-US" altLang="en-US" sz="2800" b="1" dirty="0"/>
              <a:t>Sort by Yes / No / Maybe</a:t>
            </a:r>
          </a:p>
          <a:p>
            <a:pPr marL="0" indent="0" algn="ctr" eaLnBrk="1" hangingPunct="1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85817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What a resume CAN and CAN’T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CAN</a:t>
            </a:r>
            <a:r>
              <a:rPr lang="en-US" altLang="en-US" dirty="0"/>
              <a:t>: </a:t>
            </a:r>
            <a:br>
              <a:rPr lang="en-US" altLang="en-US" dirty="0"/>
            </a:br>
            <a:r>
              <a:rPr lang="en-US" altLang="en-US" dirty="0"/>
              <a:t>Get you past the initial screening / generate a phone call or interview</a:t>
            </a:r>
            <a:br>
              <a:rPr lang="en-US" altLang="en-US" dirty="0"/>
            </a:br>
            <a:endParaRPr lang="en-US" altLang="en-US" dirty="0"/>
          </a:p>
          <a:p>
            <a:pPr eaLnBrk="1" hangingPunct="1"/>
            <a:r>
              <a:rPr lang="en-US" altLang="en-US" b="1" dirty="0"/>
              <a:t>CAN’T</a:t>
            </a:r>
            <a:r>
              <a:rPr lang="en-US" altLang="en-US" dirty="0"/>
              <a:t>:</a:t>
            </a:r>
            <a:br>
              <a:rPr lang="en-US" altLang="en-US" dirty="0"/>
            </a:br>
            <a:r>
              <a:rPr lang="en-US" altLang="en-US" dirty="0"/>
              <a:t>Tell the reader that “this is the person I want to hire!”</a:t>
            </a:r>
          </a:p>
          <a:p>
            <a:pPr eaLnBrk="1" hangingPunct="1">
              <a:buFontTx/>
              <a:buNone/>
            </a:pPr>
            <a:endParaRPr lang="en-US" altLang="en-US" i="1" dirty="0"/>
          </a:p>
          <a:p>
            <a:pPr marL="0" indent="0" eaLnBrk="1" hangingPunct="1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74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Value in the process!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Writing your resume is important preparation for the networking and interview process too!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If you can’t write it well… you won’t be able to say it well in networking or in an interview either.</a:t>
            </a:r>
          </a:p>
          <a:p>
            <a:pPr marL="0" indent="0" algn="ctr" eaLnBrk="1" hangingPunct="1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89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What are THEY looking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295401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Work experience that matches the job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Skills that match job </a:t>
            </a:r>
            <a:r>
              <a:rPr lang="en-US" altLang="en-US" sz="2000" dirty="0"/>
              <a:t>(software, functions, processes, etc.)</a:t>
            </a:r>
            <a:br>
              <a:rPr lang="en-US" altLang="en-US" sz="2000" dirty="0"/>
            </a:b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Appropriate level of education and experience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Related industry experience 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Track record of growth in responsibility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Effectively written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3266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What “Red Flags” to avoid…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9296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Too many pages / Too much detail / Long paragraphs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Too many self-descriptive adjectives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Few facts or accomplishments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Purely “Functional” format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Sour grapes</a:t>
            </a:r>
            <a:br>
              <a:rPr lang="en-US" altLang="en-US" sz="2400" dirty="0"/>
            </a:b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/>
              <a:t>TYPOS, MIS-SPELLINGS, OR POOR GRAMMAR </a:t>
            </a:r>
            <a:br>
              <a:rPr lang="en-US" altLang="en-US" sz="2400" b="1" dirty="0"/>
            </a:br>
            <a:r>
              <a:rPr lang="en-US" altLang="en-US" sz="2400" dirty="0"/>
              <a:t>(Your resume represents your BEST work)</a:t>
            </a:r>
            <a:br>
              <a:rPr lang="en-US" altLang="en-US" sz="2400" b="1" dirty="0"/>
            </a:br>
            <a:endParaRPr lang="en-US" altLang="en-US" sz="2400" b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5103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What’s the “Best” Format?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300" y="1295400"/>
            <a:ext cx="8915400" cy="4525963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There is no ONE best format for everyone</a:t>
            </a:r>
            <a:br>
              <a:rPr lang="en-US" altLang="en-US" sz="2400" dirty="0"/>
            </a:br>
            <a:r>
              <a:rPr lang="en-US" altLang="en-US" sz="2400" dirty="0"/>
              <a:t>(best formats vary by field, industry, and work history)</a:t>
            </a:r>
            <a:br>
              <a:rPr lang="en-US" altLang="en-US" sz="2400" dirty="0"/>
            </a:br>
            <a:endParaRPr lang="en-US" altLang="en-US" sz="2400" dirty="0"/>
          </a:p>
          <a:p>
            <a:pPr eaLnBrk="1" hangingPunct="1"/>
            <a:r>
              <a:rPr lang="en-US" altLang="en-US" sz="2400" b="1" dirty="0"/>
              <a:t>No “Objective” </a:t>
            </a:r>
            <a:r>
              <a:rPr lang="en-US" altLang="en-US" sz="2400" dirty="0"/>
              <a:t>(heading and summary points instead)</a:t>
            </a:r>
            <a:br>
              <a:rPr lang="en-US" altLang="en-US" sz="2400" dirty="0"/>
            </a:br>
            <a:endParaRPr lang="en-US" altLang="en-US" sz="2400" dirty="0"/>
          </a:p>
          <a:p>
            <a:pPr eaLnBrk="1" hangingPunct="1"/>
            <a:r>
              <a:rPr lang="en-US" altLang="en-US" sz="2400" dirty="0"/>
              <a:t>Get ideas from an internet search… </a:t>
            </a:r>
            <a:br>
              <a:rPr lang="en-US" altLang="en-US" sz="2400" dirty="0"/>
            </a:br>
            <a:r>
              <a:rPr lang="en-US" altLang="en-US" sz="2400" dirty="0"/>
              <a:t>Google: “project manager resume”</a:t>
            </a:r>
            <a:br>
              <a:rPr lang="en-US" altLang="en-US" sz="2400" dirty="0"/>
            </a:br>
            <a:endParaRPr lang="en-US" altLang="en-US" sz="2400" dirty="0"/>
          </a:p>
          <a:p>
            <a:pPr eaLnBrk="1" hangingPunct="1"/>
            <a:r>
              <a:rPr lang="en-US" altLang="en-US" sz="2400" dirty="0"/>
              <a:t>Never get “Gimmicky” (fonts, pictures, pop-ups, </a:t>
            </a:r>
            <a:r>
              <a:rPr lang="en-US" altLang="en-US" sz="2400" dirty="0" err="1"/>
              <a:t>etc</a:t>
            </a:r>
            <a:r>
              <a:rPr lang="en-US" altLang="en-US" sz="2400" dirty="0"/>
              <a:t>)</a:t>
            </a:r>
            <a:br>
              <a:rPr lang="en-US" altLang="en-US" sz="2400" dirty="0"/>
            </a:br>
            <a:endParaRPr lang="en-US" altLang="en-US" sz="2400" dirty="0"/>
          </a:p>
          <a:p>
            <a:pPr eaLnBrk="1" hangingPunct="1"/>
            <a:r>
              <a:rPr lang="en-US" altLang="en-US" sz="2400" dirty="0"/>
              <a:t>Less is More! </a:t>
            </a:r>
          </a:p>
        </p:txBody>
      </p:sp>
    </p:spTree>
    <p:extLst>
      <p:ext uri="{BB962C8B-B14F-4D97-AF65-F5344CB8AC3E}">
        <p14:creationId xmlns:p14="http://schemas.microsoft.com/office/powerpoint/2010/main" val="2409583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8DC175-2E3E-41F2-BC4B-DE9DC1D31CA3}"/>
              </a:ext>
            </a:extLst>
          </p:cNvPr>
          <p:cNvSpPr/>
          <p:nvPr/>
        </p:nvSpPr>
        <p:spPr>
          <a:xfrm>
            <a:off x="571500" y="201962"/>
            <a:ext cx="11049000" cy="645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Bob Smith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1234 Eden Prairie Rd.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Eden Prairie, MN 55347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(952) 123-4567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bob@gmail.com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Objective: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Seeking a senior project manager opportunity with a growing, dynamic company where I can further develop my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skills and continue to advance my career.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Summary: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Driven, strategic thinker, with a strong work ethic and excellent communication skills. 20 years of experience</a:t>
            </a:r>
            <a:b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as a business analyst and project manager that has utilized formal methodologies, gained a PMP certification,</a:t>
            </a:r>
            <a:b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and managed budgets and resources. Record of on-time delivery and experience as an Agile Scrum Master.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Experience: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2004 - Present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ABC Company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Senior IT Project Manager</a:t>
            </a: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Responsible for software development projects. Worked with stakeholders, kept management informed, utilized Agile methodology and completed projects on time. Primary projects included the development of a custom timekeeping application for field employees and how they report time and materials from client sites as well as a mobile best practices database to address key client technical issues.</a:t>
            </a:r>
            <a:endParaRPr lang="en-US" sz="1600" dirty="0"/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Projects included web and desktop application development. Managed up to 15 resources at various times and budgets from $200k to $1M. Maximized resources to obtain best results and timeframes.</a:t>
            </a:r>
            <a:endParaRPr lang="en-US" sz="160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8619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6156</TotalTime>
  <Words>194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Sensibility</vt:lpstr>
      <vt:lpstr>Times New Roman</vt:lpstr>
      <vt:lpstr>Office Theme</vt:lpstr>
      <vt:lpstr>PowerPoint Presentation</vt:lpstr>
      <vt:lpstr>Understanding the Process…</vt:lpstr>
      <vt:lpstr>What REALLY happens…</vt:lpstr>
      <vt:lpstr>What a resume CAN and CAN’T do</vt:lpstr>
      <vt:lpstr>Value in the process!</vt:lpstr>
      <vt:lpstr>What are THEY looking for?</vt:lpstr>
      <vt:lpstr>What “Red Flags” to avoid…</vt:lpstr>
      <vt:lpstr>What’s the “Best” Format?</vt:lpstr>
      <vt:lpstr>PowerPoint Presentation</vt:lpstr>
      <vt:lpstr>PowerPoint Presentation</vt:lpstr>
      <vt:lpstr>A,B,C’s of a Good Resume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Zion Ent</dc:creator>
  <cp:lastModifiedBy>Harry Urschel</cp:lastModifiedBy>
  <cp:revision>162</cp:revision>
  <dcterms:created xsi:type="dcterms:W3CDTF">2013-01-25T21:21:10Z</dcterms:created>
  <dcterms:modified xsi:type="dcterms:W3CDTF">2019-01-21T21:36:43Z</dcterms:modified>
</cp:coreProperties>
</file>